
<file path=[Content_Types].xml><?xml version="1.0" encoding="utf-8"?>
<Types xmlns="http://schemas.openxmlformats.org/package/2006/content-types">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584" r:id="rId5"/>
    <p:sldId id="583" r:id="rId6"/>
    <p:sldId id="577" r:id="rId7"/>
    <p:sldId id="580" r:id="rId8"/>
    <p:sldId id="578"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DEE5B0B8-9206-4155-BA8B-8EB6DF15B1F3}">
          <p14:sldIdLst>
            <p14:sldId id="584"/>
            <p14:sldId id="583"/>
            <p14:sldId id="577"/>
            <p14:sldId id="580"/>
            <p14:sldId id="57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142" d="100"/>
          <a:sy n="142" d="100"/>
        </p:scale>
        <p:origin x="318" y="12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ight Sidebar Content">
    <p:spTree>
      <p:nvGrpSpPr>
        <p:cNvPr id="1" name=""/>
        <p:cNvGrpSpPr/>
        <p:nvPr/>
      </p:nvGrpSpPr>
      <p:grpSpPr>
        <a:xfrm>
          <a:off x="0" y="0"/>
          <a:ext cx="0" cy="0"/>
          <a:chOff x="0" y="0"/>
          <a:chExt cx="0" cy="0"/>
        </a:xfrm>
      </p:grpSpPr>
      <p:sp>
        <p:nvSpPr>
          <p:cNvPr id="12" name="Title 9">
            <a:extLst>
              <a:ext uri="{FF2B5EF4-FFF2-40B4-BE49-F238E27FC236}">
                <a16:creationId xmlns:a16="http://schemas.microsoft.com/office/drawing/2014/main" id="{488EE5B4-C583-A04D-B5FC-EA23A0B46B36}"/>
              </a:ext>
            </a:extLst>
          </p:cNvPr>
          <p:cNvSpPr>
            <a:spLocks noGrp="1"/>
          </p:cNvSpPr>
          <p:nvPr>
            <p:ph type="title"/>
          </p:nvPr>
        </p:nvSpPr>
        <p:spPr>
          <a:xfrm>
            <a:off x="265545" y="397516"/>
            <a:ext cx="5362458" cy="847641"/>
          </a:xfrm>
        </p:spPr>
        <p:txBody>
          <a:bodyPr>
            <a:noAutofit/>
          </a:bodyPr>
          <a:lstStyle>
            <a:lvl1pPr>
              <a:lnSpc>
                <a:spcPct val="90000"/>
              </a:lnSpc>
              <a:defRPr b="0" i="0"/>
            </a:lvl1pPr>
          </a:lstStyle>
          <a:p>
            <a:r>
              <a:rPr lang="en-US"/>
              <a:t>Click to edit Master title style</a:t>
            </a:r>
          </a:p>
        </p:txBody>
      </p:sp>
      <p:sp>
        <p:nvSpPr>
          <p:cNvPr id="8" name="Rectangle 7">
            <a:extLst>
              <a:ext uri="{FF2B5EF4-FFF2-40B4-BE49-F238E27FC236}">
                <a16:creationId xmlns:a16="http://schemas.microsoft.com/office/drawing/2014/main" id="{56EFE861-8F69-7A43-B791-949CBC4BE55F}"/>
              </a:ext>
            </a:extLst>
          </p:cNvPr>
          <p:cNvSpPr/>
          <p:nvPr userDrawn="1"/>
        </p:nvSpPr>
        <p:spPr>
          <a:xfrm>
            <a:off x="6008685" y="0"/>
            <a:ext cx="3135315" cy="5143500"/>
          </a:xfrm>
          <a:prstGeom prst="rect">
            <a:avLst/>
          </a:prstGeom>
          <a:gradFill>
            <a:gsLst>
              <a:gs pos="15000">
                <a:schemeClr val="bg1"/>
              </a:gs>
              <a:gs pos="85000">
                <a:schemeClr val="bg1">
                  <a:lumMod val="8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4E7B06F9-049A-0C40-A93E-C28D57EBABA0}"/>
              </a:ext>
            </a:extLst>
          </p:cNvPr>
          <p:cNvSpPr txBox="1"/>
          <p:nvPr userDrawn="1"/>
        </p:nvSpPr>
        <p:spPr>
          <a:xfrm>
            <a:off x="7367580" y="4831080"/>
            <a:ext cx="1554278" cy="137160"/>
          </a:xfrm>
          <a:prstGeom prst="rect">
            <a:avLst/>
          </a:prstGeom>
        </p:spPr>
        <p:txBody>
          <a:bodyPr wrap="square" lIns="0" tIns="0" rIns="0" bIns="0" numCol="1" spcCol="360000" rtlCol="0">
            <a:noAutofit/>
          </a:bodyPr>
          <a:lstStyle/>
          <a:p>
            <a:pPr marL="0" marR="0" lvl="0" indent="0" algn="r" defTabSz="415814" rtl="0" eaLnBrk="1" fontAlgn="auto" latinLnBrk="0" hangingPunct="1">
              <a:lnSpc>
                <a:spcPct val="110000"/>
              </a:lnSpc>
              <a:spcBef>
                <a:spcPts val="0"/>
              </a:spcBef>
              <a:spcAft>
                <a:spcPts val="0"/>
              </a:spcAft>
              <a:buClrTx/>
              <a:buSzTx/>
              <a:buFontTx/>
              <a:buNone/>
              <a:tabLst/>
              <a:defRPr/>
            </a:pPr>
            <a:r>
              <a:rPr lang="en-CA" sz="600" b="0" i="0" dirty="0">
                <a:latin typeface="Exo" panose="02000503000000000000" pitchFamily="2" charset="77"/>
              </a:rPr>
              <a:t>McLean &amp; Company   |   </a:t>
            </a:r>
            <a:fld id="{81D60167-4931-47E6-BA6A-407CBD079E47}" type="slidenum">
              <a:rPr sz="600" b="0" i="0" smtClean="0">
                <a:latin typeface="Exo" panose="02000503000000000000" pitchFamily="2" charset="77"/>
                <a:cs typeface="Arial" panose="020B0604020202020204" pitchFamily="34" charset="0"/>
              </a:rPr>
              <a:pPr marL="0" marR="0" lvl="0" indent="0" algn="r" defTabSz="415814" rtl="0" eaLnBrk="1" fontAlgn="auto" latinLnBrk="0" hangingPunct="1">
                <a:lnSpc>
                  <a:spcPct val="110000"/>
                </a:lnSpc>
                <a:spcBef>
                  <a:spcPts val="0"/>
                </a:spcBef>
                <a:spcAft>
                  <a:spcPts val="0"/>
                </a:spcAft>
                <a:buClrTx/>
                <a:buSzTx/>
                <a:buFontTx/>
                <a:buNone/>
                <a:tabLst/>
                <a:defRPr/>
              </a:pPr>
              <a:t>‹#›</a:t>
            </a:fld>
            <a:endParaRPr sz="600" b="0" i="0" dirty="0">
              <a:latin typeface="Exo" panose="02000503000000000000" pitchFamily="2" charset="77"/>
              <a:cs typeface="Arial" panose="020B0604020202020204" pitchFamily="34" charset="0"/>
            </a:endParaRPr>
          </a:p>
        </p:txBody>
      </p:sp>
    </p:spTree>
    <p:extLst>
      <p:ext uri="{BB962C8B-B14F-4D97-AF65-F5344CB8AC3E}">
        <p14:creationId xmlns:p14="http://schemas.microsoft.com/office/powerpoint/2010/main" val="540677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blank">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47F413-7CC3-9041-B985-1939336F2C65}"/>
              </a:ext>
            </a:extLst>
          </p:cNvPr>
          <p:cNvSpPr>
            <a:spLocks noGrp="1"/>
          </p:cNvSpPr>
          <p:nvPr>
            <p:ph type="title"/>
          </p:nvPr>
        </p:nvSpPr>
        <p:spPr>
          <a:xfrm>
            <a:off x="265545" y="397516"/>
            <a:ext cx="8338184" cy="847641"/>
          </a:xfrm>
        </p:spPr>
        <p:txBody>
          <a:bodyPr>
            <a:noAutofit/>
          </a:bodyPr>
          <a:lstStyle>
            <a:lvl1pPr>
              <a:lnSpc>
                <a:spcPct val="90000"/>
              </a:lnSpc>
              <a:defRPr b="0" i="0">
                <a:solidFill>
                  <a:srgbClr val="717272"/>
                </a:solidFill>
              </a:defRPr>
            </a:lvl1pPr>
          </a:lstStyle>
          <a:p>
            <a:r>
              <a:rPr lang="en-US"/>
              <a:t>Click to edit Master title style</a:t>
            </a:r>
          </a:p>
        </p:txBody>
      </p:sp>
    </p:spTree>
    <p:extLst>
      <p:ext uri="{BB962C8B-B14F-4D97-AF65-F5344CB8AC3E}">
        <p14:creationId xmlns:p14="http://schemas.microsoft.com/office/powerpoint/2010/main" val="3513666002"/>
      </p:ext>
    </p:extLst>
  </p:cSld>
  <p:clrMapOvr>
    <a:masterClrMapping/>
  </p:clrMapOvr>
  <p:extLst>
    <p:ext uri="{DCECCB84-F9BA-43D5-87BE-67443E8EF086}">
      <p15:sldGuideLst xmlns:p15="http://schemas.microsoft.com/office/powerpoint/2012/main">
        <p15:guide id="1" orient="horz" pos="89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8522"/>
            <a:ext cx="8229600" cy="4847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17146"/>
            <a:ext cx="2133600" cy="187039"/>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4/10/2023</a:t>
            </a:fld>
            <a:endParaRPr lang="en-US"/>
          </a:p>
        </p:txBody>
      </p:sp>
      <p:sp>
        <p:nvSpPr>
          <p:cNvPr id="5" name="Footer Placeholder 4"/>
          <p:cNvSpPr>
            <a:spLocks noGrp="1"/>
          </p:cNvSpPr>
          <p:nvPr>
            <p:ph type="ftr" sz="quarter" idx="3"/>
          </p:nvPr>
        </p:nvSpPr>
        <p:spPr>
          <a:xfrm>
            <a:off x="3124200" y="4717146"/>
            <a:ext cx="2895600" cy="1870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17146"/>
            <a:ext cx="2133600" cy="187039"/>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8" r:id="rId12"/>
    <p:sldLayoutId id="2147493469" r:id="rId13"/>
  </p:sldLayoutIdLst>
  <p:txStyles>
    <p:titleStyle>
      <a:lvl1pPr algn="l" defTabSz="457200" rtl="0" eaLnBrk="1" latinLnBrk="0" hangingPunct="1">
        <a:spcBef>
          <a:spcPct val="0"/>
        </a:spcBef>
        <a:buNone/>
        <a:defRPr sz="3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
            <a:extLst>
              <a:ext uri="{FF2B5EF4-FFF2-40B4-BE49-F238E27FC236}">
                <a16:creationId xmlns:a16="http://schemas.microsoft.com/office/drawing/2014/main" id="{1D22BBFC-B6E2-F68B-806A-76695C271F35}"/>
              </a:ext>
            </a:extLst>
          </p:cNvPr>
          <p:cNvPicPr>
            <a:picLocks noChangeAspect="1"/>
          </p:cNvPicPr>
          <p:nvPr/>
        </p:nvPicPr>
        <p:blipFill>
          <a:blip r:embed="rId2"/>
          <a:stretch>
            <a:fillRect/>
          </a:stretch>
        </p:blipFill>
        <p:spPr>
          <a:xfrm>
            <a:off x="0" y="0"/>
            <a:ext cx="9155460" cy="4834218"/>
          </a:xfrm>
          <a:prstGeom prst="rect">
            <a:avLst/>
          </a:prstGeom>
        </p:spPr>
      </p:pic>
    </p:spTree>
    <p:extLst>
      <p:ext uri="{BB962C8B-B14F-4D97-AF65-F5344CB8AC3E}">
        <p14:creationId xmlns:p14="http://schemas.microsoft.com/office/powerpoint/2010/main" val="223611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4DBFA1-4346-4063-9AC0-E802DE1F2100}"/>
              </a:ext>
            </a:extLst>
          </p:cNvPr>
          <p:cNvSpPr>
            <a:spLocks noGrp="1"/>
          </p:cNvSpPr>
          <p:nvPr>
            <p:ph type="title"/>
          </p:nvPr>
        </p:nvSpPr>
        <p:spPr>
          <a:xfrm>
            <a:off x="164692" y="48175"/>
            <a:ext cx="7808146" cy="847531"/>
          </a:xfrm>
        </p:spPr>
        <p:txBody>
          <a:bodyPr/>
          <a:lstStyle/>
          <a:p>
            <a:r>
              <a:rPr lang="en-US" sz="2400" dirty="0">
                <a:solidFill>
                  <a:schemeClr val="tx1"/>
                </a:solidFill>
              </a:rPr>
              <a:t>Use this catalog to review common biases and heuristics</a:t>
            </a:r>
            <a:endParaRPr lang="en-CA" sz="2400" dirty="0">
              <a:solidFill>
                <a:schemeClr val="tx1"/>
              </a:solidFill>
            </a:endParaRPr>
          </a:p>
        </p:txBody>
      </p:sp>
      <p:pic>
        <p:nvPicPr>
          <p:cNvPr id="1028" name="Picture 4">
            <a:extLst>
              <a:ext uri="{FF2B5EF4-FFF2-40B4-BE49-F238E27FC236}">
                <a16:creationId xmlns:a16="http://schemas.microsoft.com/office/drawing/2014/main" id="{FF9CEA21-B35E-4198-80C3-7A621DC7F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894204" y="1585685"/>
            <a:ext cx="4248138" cy="28334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F8319A5-DB43-46B4-8E6D-4F9ECF72EFCA}"/>
              </a:ext>
            </a:extLst>
          </p:cNvPr>
          <p:cNvSpPr/>
          <p:nvPr/>
        </p:nvSpPr>
        <p:spPr>
          <a:xfrm>
            <a:off x="449764" y="2243092"/>
            <a:ext cx="3989518" cy="2502609"/>
          </a:xfrm>
          <a:prstGeom prst="rect">
            <a:avLst/>
          </a:prstGeom>
          <a:solidFill>
            <a:schemeClr val="bg2">
              <a:lumMod val="40000"/>
              <a:lumOff val="6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350" dirty="0">
                <a:solidFill>
                  <a:schemeClr val="tx1"/>
                </a:solidFill>
              </a:rPr>
              <a:t>Use this catalog to:</a:t>
            </a:r>
          </a:p>
          <a:p>
            <a:pPr marL="214284" indent="-214284">
              <a:lnSpc>
                <a:spcPct val="150000"/>
              </a:lnSpc>
              <a:buFont typeface="Arial" panose="020B0604020202020204" pitchFamily="34" charset="0"/>
              <a:buChar char="•"/>
            </a:pPr>
            <a:r>
              <a:rPr lang="en-US" sz="1350" dirty="0">
                <a:solidFill>
                  <a:schemeClr val="tx1"/>
                </a:solidFill>
              </a:rPr>
              <a:t>Review the </a:t>
            </a:r>
            <a:r>
              <a:rPr lang="en-US" sz="1350" b="1" dirty="0">
                <a:solidFill>
                  <a:schemeClr val="tx1"/>
                </a:solidFill>
              </a:rPr>
              <a:t>definitions</a:t>
            </a:r>
            <a:r>
              <a:rPr lang="en-US" sz="1350" dirty="0">
                <a:solidFill>
                  <a:schemeClr val="tx1"/>
                </a:solidFill>
              </a:rPr>
              <a:t> of the biases and heuristics in the following slides</a:t>
            </a:r>
            <a:r>
              <a:rPr lang="en-US" sz="1350" b="1" dirty="0">
                <a:solidFill>
                  <a:schemeClr val="tx1"/>
                </a:solidFill>
              </a:rPr>
              <a:t>.</a:t>
            </a:r>
          </a:p>
          <a:p>
            <a:pPr marL="214284" indent="-214284">
              <a:lnSpc>
                <a:spcPct val="150000"/>
              </a:lnSpc>
              <a:buFont typeface="Arial" panose="020B0604020202020204" pitchFamily="34" charset="0"/>
              <a:buChar char="•"/>
            </a:pPr>
            <a:r>
              <a:rPr lang="en-US" sz="1350" dirty="0">
                <a:solidFill>
                  <a:schemeClr val="tx1"/>
                </a:solidFill>
              </a:rPr>
              <a:t>Gain a deeper understanding for each with the associated </a:t>
            </a:r>
            <a:r>
              <a:rPr lang="en-US" sz="1350" b="1" dirty="0">
                <a:solidFill>
                  <a:schemeClr val="tx1"/>
                </a:solidFill>
              </a:rPr>
              <a:t>real-world examples.</a:t>
            </a:r>
          </a:p>
          <a:p>
            <a:pPr marL="214284" indent="-214284">
              <a:lnSpc>
                <a:spcPct val="150000"/>
              </a:lnSpc>
              <a:buFont typeface="Arial" panose="020B0604020202020204" pitchFamily="34" charset="0"/>
              <a:buChar char="•"/>
            </a:pPr>
            <a:r>
              <a:rPr lang="en-US" sz="1350" dirty="0">
                <a:solidFill>
                  <a:schemeClr val="tx1"/>
                </a:solidFill>
              </a:rPr>
              <a:t>While reviewing the biases and heuristics, think about </a:t>
            </a:r>
            <a:r>
              <a:rPr lang="en-US" sz="1350" b="1" dirty="0">
                <a:solidFill>
                  <a:schemeClr val="tx1"/>
                </a:solidFill>
              </a:rPr>
              <a:t>the potential pressures these biases and heuristics can place on your decision making.</a:t>
            </a:r>
            <a:endParaRPr lang="en-CA" sz="1350" b="1" dirty="0">
              <a:solidFill>
                <a:schemeClr val="tx1"/>
              </a:solidFill>
            </a:endParaRPr>
          </a:p>
        </p:txBody>
      </p:sp>
      <p:sp>
        <p:nvSpPr>
          <p:cNvPr id="7" name="Rectangle 6">
            <a:extLst>
              <a:ext uri="{FF2B5EF4-FFF2-40B4-BE49-F238E27FC236}">
                <a16:creationId xmlns:a16="http://schemas.microsoft.com/office/drawing/2014/main" id="{9E61FDB3-57E6-4CB2-AC19-4990D545630D}"/>
              </a:ext>
            </a:extLst>
          </p:cNvPr>
          <p:cNvSpPr/>
          <p:nvPr/>
        </p:nvSpPr>
        <p:spPr>
          <a:xfrm>
            <a:off x="449764" y="1236874"/>
            <a:ext cx="3989518" cy="944856"/>
          </a:xfrm>
          <a:prstGeom prst="rect">
            <a:avLst/>
          </a:prstGeom>
          <a:solidFill>
            <a:schemeClr val="accent5">
              <a:lumMod val="20000"/>
              <a:lumOff val="8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350" b="1" dirty="0">
                <a:solidFill>
                  <a:schemeClr val="tx1"/>
                </a:solidFill>
              </a:rPr>
              <a:t>Heuristics </a:t>
            </a:r>
            <a:r>
              <a:rPr lang="en-US" sz="1350" dirty="0">
                <a:solidFill>
                  <a:schemeClr val="tx1"/>
                </a:solidFill>
              </a:rPr>
              <a:t>are mental shortcuts people use in their thinking processes to make quick decisions, which may </a:t>
            </a:r>
            <a:r>
              <a:rPr lang="en-US" sz="1350" b="1" dirty="0">
                <a:solidFill>
                  <a:schemeClr val="tx1"/>
                </a:solidFill>
              </a:rPr>
              <a:t>result in biased decision making. </a:t>
            </a:r>
            <a:endParaRPr lang="en-CA" sz="1350" b="1" dirty="0">
              <a:solidFill>
                <a:schemeClr val="tx1"/>
              </a:solidFill>
            </a:endParaRPr>
          </a:p>
        </p:txBody>
      </p:sp>
      <p:sp>
        <p:nvSpPr>
          <p:cNvPr id="2" name="Rectangle 1">
            <a:extLst>
              <a:ext uri="{FF2B5EF4-FFF2-40B4-BE49-F238E27FC236}">
                <a16:creationId xmlns:a16="http://schemas.microsoft.com/office/drawing/2014/main" id="{C1CFCB13-E27F-7417-3419-F2330C684405}"/>
              </a:ext>
            </a:extLst>
          </p:cNvPr>
          <p:cNvSpPr/>
          <p:nvPr/>
        </p:nvSpPr>
        <p:spPr>
          <a:xfrm>
            <a:off x="7972838" y="4827494"/>
            <a:ext cx="1016521" cy="1210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26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AEADC16B-370C-4296-A719-FC53C70AEDBE}"/>
              </a:ext>
            </a:extLst>
          </p:cNvPr>
          <p:cNvGraphicFramePr>
            <a:graphicFrameLocks noGrp="1"/>
          </p:cNvGraphicFramePr>
          <p:nvPr>
            <p:extLst>
              <p:ext uri="{D42A27DB-BD31-4B8C-83A1-F6EECF244321}">
                <p14:modId xmlns:p14="http://schemas.microsoft.com/office/powerpoint/2010/main" val="3815988859"/>
              </p:ext>
            </p:extLst>
          </p:nvPr>
        </p:nvGraphicFramePr>
        <p:xfrm>
          <a:off x="228528" y="900953"/>
          <a:ext cx="8664812" cy="3839135"/>
        </p:xfrm>
        <a:graphic>
          <a:graphicData uri="http://schemas.openxmlformats.org/drawingml/2006/table">
            <a:tbl>
              <a:tblPr bandRow="1">
                <a:tableStyleId>{5C22544A-7EE6-4342-B048-85BDC9FD1C3A}</a:tableStyleId>
              </a:tblPr>
              <a:tblGrid>
                <a:gridCol w="1473461">
                  <a:extLst>
                    <a:ext uri="{9D8B030D-6E8A-4147-A177-3AD203B41FA5}">
                      <a16:colId xmlns:a16="http://schemas.microsoft.com/office/drawing/2014/main" val="1952496838"/>
                    </a:ext>
                  </a:extLst>
                </a:gridCol>
                <a:gridCol w="4072676">
                  <a:extLst>
                    <a:ext uri="{9D8B030D-6E8A-4147-A177-3AD203B41FA5}">
                      <a16:colId xmlns:a16="http://schemas.microsoft.com/office/drawing/2014/main" val="2830572335"/>
                    </a:ext>
                  </a:extLst>
                </a:gridCol>
                <a:gridCol w="3118675">
                  <a:extLst>
                    <a:ext uri="{9D8B030D-6E8A-4147-A177-3AD203B41FA5}">
                      <a16:colId xmlns:a16="http://schemas.microsoft.com/office/drawing/2014/main" val="2704788953"/>
                    </a:ext>
                  </a:extLst>
                </a:gridCol>
              </a:tblGrid>
              <a:tr h="725853">
                <a:tc>
                  <a:txBody>
                    <a:bodyPr/>
                    <a:lstStyle/>
                    <a:p>
                      <a:pPr algn="ctr"/>
                      <a:r>
                        <a:rPr lang="en-US" sz="1200" b="1" dirty="0"/>
                        <a:t>Anchoring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Making a judgement based on a reference point.</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When bargaining, the first price proposed will directly influence consecutive offers. So, if the first price proposed is $100, a rebuttal offer would likely not be $5 but rather something closer to the original price.</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79934215"/>
                  </a:ext>
                </a:extLst>
              </a:tr>
              <a:tr h="725853">
                <a:tc>
                  <a:txBody>
                    <a:bodyPr/>
                    <a:lstStyle/>
                    <a:p>
                      <a:pPr algn="ctr"/>
                      <a:r>
                        <a:rPr lang="en-US" sz="1200" b="1" dirty="0"/>
                        <a:t>Availability heuristic</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Relying on readily available and common information to make a decision.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After seeing multiple news reports on lottery wins, people buy more lottery tickets, as they assume the probability of winning the lottery is higher than the reality.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27486328"/>
                  </a:ext>
                </a:extLst>
              </a:tr>
              <a:tr h="725853">
                <a:tc>
                  <a:txBody>
                    <a:bodyPr/>
                    <a:lstStyle/>
                    <a:p>
                      <a:pPr algn="ctr"/>
                      <a:r>
                        <a:rPr lang="en-US" sz="1200" b="1" dirty="0"/>
                        <a:t>Bias blind spot</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Failing to recognize one’s own biases.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A manager hiring a candidate who has a similar socioeconomic background to them without recognizing that those qualities are influencing their decision.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77925083"/>
                  </a:ext>
                </a:extLst>
              </a:tr>
              <a:tr h="561951">
                <a:tc>
                  <a:txBody>
                    <a:bodyPr/>
                    <a:lstStyle/>
                    <a:p>
                      <a:pPr algn="ctr"/>
                      <a:r>
                        <a:rPr lang="en-US" sz="1200" b="1" dirty="0"/>
                        <a:t>Confirmation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Looking for information that supports one’s existing theories.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 manager who believes women are more passive than men asking female candidates questions about their assertiveness that they do not ask men.</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680870719"/>
                  </a:ext>
                </a:extLst>
              </a:tr>
              <a:tr h="561951">
                <a:tc>
                  <a:txBody>
                    <a:bodyPr/>
                    <a:lstStyle/>
                    <a:p>
                      <a:pPr algn="ctr"/>
                      <a:r>
                        <a:rPr lang="en-US" sz="1200" b="1" dirty="0"/>
                        <a:t>Fundamental attribution error</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Placing blame on contextual factors for personal mistakes but attributing others’ failures to their individual shortcomings.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Accusing a peer of missing a deadline due to a lack of motivation but excusing their own missed deadline due to external responsibilities like family care.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59550210"/>
                  </a:ext>
                </a:extLst>
              </a:tr>
              <a:tr h="537674">
                <a:tc>
                  <a:txBody>
                    <a:bodyPr/>
                    <a:lstStyle/>
                    <a:p>
                      <a:pPr algn="ctr"/>
                      <a:r>
                        <a:rPr lang="en-US" sz="1200" b="1" dirty="0"/>
                        <a:t>Halo and horns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Weighing one trait, either good or bad, more than other traits.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Assuming a high-performing individual contributor will also make a good people manager.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06300226"/>
                  </a:ext>
                </a:extLst>
              </a:tr>
            </a:tbl>
          </a:graphicData>
        </a:graphic>
      </p:graphicFrame>
      <p:sp>
        <p:nvSpPr>
          <p:cNvPr id="9" name="Rectangle: Rounded Corners 8">
            <a:extLst>
              <a:ext uri="{FF2B5EF4-FFF2-40B4-BE49-F238E27FC236}">
                <a16:creationId xmlns:a16="http://schemas.microsoft.com/office/drawing/2014/main" id="{E74E53F5-2E91-4E63-B82E-D62EB1A6BF9B}"/>
              </a:ext>
            </a:extLst>
          </p:cNvPr>
          <p:cNvSpPr/>
          <p:nvPr/>
        </p:nvSpPr>
        <p:spPr>
          <a:xfrm>
            <a:off x="228528" y="291295"/>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10" name="Rectangle: Rounded Corners 9">
            <a:extLst>
              <a:ext uri="{FF2B5EF4-FFF2-40B4-BE49-F238E27FC236}">
                <a16:creationId xmlns:a16="http://schemas.microsoft.com/office/drawing/2014/main" id="{B28224D8-EA92-41F9-BB98-26499B7016B6}"/>
              </a:ext>
            </a:extLst>
          </p:cNvPr>
          <p:cNvSpPr/>
          <p:nvPr/>
        </p:nvSpPr>
        <p:spPr>
          <a:xfrm>
            <a:off x="1748813" y="291295"/>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11" name="Rectangle: Rounded Corners 10">
            <a:extLst>
              <a:ext uri="{FF2B5EF4-FFF2-40B4-BE49-F238E27FC236}">
                <a16:creationId xmlns:a16="http://schemas.microsoft.com/office/drawing/2014/main" id="{89BC2328-F329-48CC-8489-728614A878B6}"/>
              </a:ext>
            </a:extLst>
          </p:cNvPr>
          <p:cNvSpPr/>
          <p:nvPr/>
        </p:nvSpPr>
        <p:spPr>
          <a:xfrm>
            <a:off x="5833764" y="291295"/>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210442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BFAF5A7-EE2A-48DD-8A63-D632509EA233}"/>
              </a:ext>
            </a:extLst>
          </p:cNvPr>
          <p:cNvGraphicFramePr>
            <a:graphicFrameLocks noGrp="1"/>
          </p:cNvGraphicFramePr>
          <p:nvPr>
            <p:extLst>
              <p:ext uri="{D42A27DB-BD31-4B8C-83A1-F6EECF244321}">
                <p14:modId xmlns:p14="http://schemas.microsoft.com/office/powerpoint/2010/main" val="2834381218"/>
              </p:ext>
            </p:extLst>
          </p:nvPr>
        </p:nvGraphicFramePr>
        <p:xfrm>
          <a:off x="262400" y="880783"/>
          <a:ext cx="8630940" cy="3585978"/>
        </p:xfrm>
        <a:graphic>
          <a:graphicData uri="http://schemas.openxmlformats.org/drawingml/2006/table">
            <a:tbl>
              <a:tblPr bandRow="1">
                <a:tableStyleId>{5C22544A-7EE6-4342-B048-85BDC9FD1C3A}</a:tableStyleId>
              </a:tblPr>
              <a:tblGrid>
                <a:gridCol w="1378927">
                  <a:extLst>
                    <a:ext uri="{9D8B030D-6E8A-4147-A177-3AD203B41FA5}">
                      <a16:colId xmlns:a16="http://schemas.microsoft.com/office/drawing/2014/main" val="976455291"/>
                    </a:ext>
                  </a:extLst>
                </a:gridCol>
                <a:gridCol w="4111966">
                  <a:extLst>
                    <a:ext uri="{9D8B030D-6E8A-4147-A177-3AD203B41FA5}">
                      <a16:colId xmlns:a16="http://schemas.microsoft.com/office/drawing/2014/main" val="3938491025"/>
                    </a:ext>
                  </a:extLst>
                </a:gridCol>
                <a:gridCol w="3140047">
                  <a:extLst>
                    <a:ext uri="{9D8B030D-6E8A-4147-A177-3AD203B41FA5}">
                      <a16:colId xmlns:a16="http://schemas.microsoft.com/office/drawing/2014/main" val="2020436426"/>
                    </a:ext>
                  </a:extLst>
                </a:gridCol>
              </a:tblGrid>
              <a:tr h="621095">
                <a:tc>
                  <a:txBody>
                    <a:bodyPr/>
                    <a:lstStyle/>
                    <a:p>
                      <a:pPr algn="ctr"/>
                      <a:r>
                        <a:rPr lang="en-US" sz="1200" b="1" dirty="0"/>
                        <a:t>Leniency effect</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Treating some individuals or groups in a more lenient way than others.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In the performance management process, some managers assess their direct reports more positively than others despite similar performance.</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94494500"/>
                  </a:ext>
                </a:extLst>
              </a:tr>
              <a:tr h="491701">
                <a:tc>
                  <a:txBody>
                    <a:bodyPr/>
                    <a:lstStyle/>
                    <a:p>
                      <a:pPr algn="ctr"/>
                      <a:r>
                        <a:rPr lang="en-US" sz="1200" b="1" dirty="0"/>
                        <a:t>Like-me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rPr>
                        <a:t>Attributing overly positive </a:t>
                      </a:r>
                      <a:r>
                        <a:rPr lang="en-US" sz="1200" dirty="0">
                          <a:solidFill>
                            <a:schemeClr val="tx1"/>
                          </a:solidFill>
                        </a:rPr>
                        <a:t>sentiments to people who we see as similar to ourselves.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Managers preferring to solely mentor employees who are of the same gender.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59135588"/>
                  </a:ext>
                </a:extLst>
              </a:tr>
              <a:tr h="491701">
                <a:tc>
                  <a:txBody>
                    <a:bodyPr/>
                    <a:lstStyle/>
                    <a:p>
                      <a:pPr algn="ctr"/>
                      <a:r>
                        <a:rPr lang="en-US" sz="1200" b="1" dirty="0"/>
                        <a:t>Loss aversion</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Treating a loss (financial or otherwise) as more impactful than an equivalent gain.</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 thought of losing $5 is a greater motivator than the thought of gaining $5.</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62445903"/>
                  </a:ext>
                </a:extLst>
              </a:tr>
              <a:tr h="584019">
                <a:tc>
                  <a:txBody>
                    <a:bodyPr/>
                    <a:lstStyle/>
                    <a:p>
                      <a:pPr algn="ctr"/>
                      <a:r>
                        <a:rPr lang="en-US" sz="1200" b="1" dirty="0"/>
                        <a:t>Optimism/pessimism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Overestimating the probability for positive outcomes and underestimating the probability of negative outcomes.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Believing that one’s risky financial investments are less likely to fail than others’ risky investments who have lost a lot of money.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59418540"/>
                  </a:ext>
                </a:extLst>
              </a:tr>
              <a:tr h="698731">
                <a:tc>
                  <a:txBody>
                    <a:bodyPr/>
                    <a:lstStyle/>
                    <a:p>
                      <a:pPr algn="ctr"/>
                      <a:r>
                        <a:rPr lang="en-US" sz="1200" b="1" dirty="0"/>
                        <a:t>Overconfidence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Believing one’s own abilities are greater than what is objectively accurate.</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Refusing to ask for directions in an unfamiliar area because you are confident in your directional skills in familiar locations.</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16517177"/>
                  </a:ext>
                </a:extLst>
              </a:tr>
              <a:tr h="698731">
                <a:tc>
                  <a:txBody>
                    <a:bodyPr/>
                    <a:lstStyle/>
                    <a:p>
                      <a:pPr algn="ctr"/>
                      <a:r>
                        <a:rPr lang="en-US" sz="1200" b="1" dirty="0"/>
                        <a:t>Present bias/hyperbolic discounting</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Placing more weight </a:t>
                      </a:r>
                      <a:r>
                        <a:rPr lang="en-US" sz="1200">
                          <a:solidFill>
                            <a:schemeClr val="tx1"/>
                          </a:solidFill>
                        </a:rPr>
                        <a:t>on immediate </a:t>
                      </a:r>
                      <a:r>
                        <a:rPr lang="en-US" sz="1200" dirty="0">
                          <a:solidFill>
                            <a:schemeClr val="tx1"/>
                          </a:solidFill>
                        </a:rPr>
                        <a:t>rather </a:t>
                      </a:r>
                      <a:r>
                        <a:rPr lang="en-US" sz="1200">
                          <a:solidFill>
                            <a:schemeClr val="tx1"/>
                          </a:solidFill>
                        </a:rPr>
                        <a:t>than future </a:t>
                      </a:r>
                      <a:r>
                        <a:rPr lang="en-US" sz="1200" dirty="0">
                          <a:solidFill>
                            <a:schemeClr val="tx1"/>
                          </a:solidFill>
                        </a:rPr>
                        <a:t>gains.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Preferring to receive $50 today rather than $150 in a month.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29421900"/>
                  </a:ext>
                </a:extLst>
              </a:tr>
            </a:tbl>
          </a:graphicData>
        </a:graphic>
      </p:graphicFrame>
      <p:sp>
        <p:nvSpPr>
          <p:cNvPr id="16" name="Rectangle: Rounded Corners 15">
            <a:extLst>
              <a:ext uri="{FF2B5EF4-FFF2-40B4-BE49-F238E27FC236}">
                <a16:creationId xmlns:a16="http://schemas.microsoft.com/office/drawing/2014/main" id="{C695B097-8CBD-4D76-8B47-FF11B5A14B0C}"/>
              </a:ext>
            </a:extLst>
          </p:cNvPr>
          <p:cNvSpPr/>
          <p:nvPr/>
        </p:nvSpPr>
        <p:spPr>
          <a:xfrm>
            <a:off x="262399" y="252537"/>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17" name="Rectangle: Rounded Corners 16">
            <a:extLst>
              <a:ext uri="{FF2B5EF4-FFF2-40B4-BE49-F238E27FC236}">
                <a16:creationId xmlns:a16="http://schemas.microsoft.com/office/drawing/2014/main" id="{D85A7EFA-928B-4C03-A1DE-ED3B16AE9A80}"/>
              </a:ext>
            </a:extLst>
          </p:cNvPr>
          <p:cNvSpPr/>
          <p:nvPr/>
        </p:nvSpPr>
        <p:spPr>
          <a:xfrm>
            <a:off x="1766268" y="252537"/>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18" name="Rectangle: Rounded Corners 17">
            <a:extLst>
              <a:ext uri="{FF2B5EF4-FFF2-40B4-BE49-F238E27FC236}">
                <a16:creationId xmlns:a16="http://schemas.microsoft.com/office/drawing/2014/main" id="{B786EF90-0BA3-41FD-8E8D-EF3CEFEB9682}"/>
              </a:ext>
            </a:extLst>
          </p:cNvPr>
          <p:cNvSpPr/>
          <p:nvPr/>
        </p:nvSpPr>
        <p:spPr>
          <a:xfrm>
            <a:off x="5834803" y="252537"/>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392739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2E4620C9-35B9-4E10-9CB0-D44AAD2F3EC4}"/>
              </a:ext>
            </a:extLst>
          </p:cNvPr>
          <p:cNvGraphicFramePr>
            <a:graphicFrameLocks noGrp="1"/>
          </p:cNvGraphicFramePr>
          <p:nvPr>
            <p:extLst>
              <p:ext uri="{D42A27DB-BD31-4B8C-83A1-F6EECF244321}">
                <p14:modId xmlns:p14="http://schemas.microsoft.com/office/powerpoint/2010/main" val="1408668021"/>
              </p:ext>
            </p:extLst>
          </p:nvPr>
        </p:nvGraphicFramePr>
        <p:xfrm>
          <a:off x="265544" y="934571"/>
          <a:ext cx="8627796" cy="3743992"/>
        </p:xfrm>
        <a:graphic>
          <a:graphicData uri="http://schemas.openxmlformats.org/drawingml/2006/table">
            <a:tbl>
              <a:tblPr bandRow="1">
                <a:tableStyleId>{5C22544A-7EE6-4342-B048-85BDC9FD1C3A}</a:tableStyleId>
              </a:tblPr>
              <a:tblGrid>
                <a:gridCol w="1481135">
                  <a:extLst>
                    <a:ext uri="{9D8B030D-6E8A-4147-A177-3AD203B41FA5}">
                      <a16:colId xmlns:a16="http://schemas.microsoft.com/office/drawing/2014/main" val="1952496838"/>
                    </a:ext>
                  </a:extLst>
                </a:gridCol>
                <a:gridCol w="4042157">
                  <a:extLst>
                    <a:ext uri="{9D8B030D-6E8A-4147-A177-3AD203B41FA5}">
                      <a16:colId xmlns:a16="http://schemas.microsoft.com/office/drawing/2014/main" val="2830572335"/>
                    </a:ext>
                  </a:extLst>
                </a:gridCol>
                <a:gridCol w="3104504">
                  <a:extLst>
                    <a:ext uri="{9D8B030D-6E8A-4147-A177-3AD203B41FA5}">
                      <a16:colId xmlns:a16="http://schemas.microsoft.com/office/drawing/2014/main" val="3161258585"/>
                    </a:ext>
                  </a:extLst>
                </a:gridCol>
              </a:tblGrid>
              <a:tr h="572709">
                <a:tc>
                  <a:txBody>
                    <a:bodyPr/>
                    <a:lstStyle/>
                    <a:p>
                      <a:pPr algn="ctr"/>
                      <a:r>
                        <a:rPr lang="en-US" sz="1200" b="1" dirty="0"/>
                        <a:t>Projection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Assuming everyone’s intentions, priorities, and beliefs are the same as your own.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An employee believing that work-life balance is as important to everyone else in the organization as it is to them.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15010554"/>
                  </a:ext>
                </a:extLst>
              </a:tr>
              <a:tr h="588858">
                <a:tc>
                  <a:txBody>
                    <a:bodyPr/>
                    <a:lstStyle/>
                    <a:p>
                      <a:pPr algn="ctr"/>
                      <a:r>
                        <a:rPr lang="en-US" sz="1200" b="1" dirty="0"/>
                        <a:t>Recency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Allocating more focus on recent behavior than overall behavior.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An employee’s fourth quarter results overshadowing annual review content.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82294981"/>
                  </a:ext>
                </a:extLst>
              </a:tr>
              <a:tr h="503370">
                <a:tc>
                  <a:txBody>
                    <a:bodyPr/>
                    <a:lstStyle/>
                    <a:p>
                      <a:pPr algn="ctr"/>
                      <a:r>
                        <a:rPr lang="en-US" sz="1200" b="1" dirty="0"/>
                        <a:t>Representativeness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Assuming the likelihood of an outcome based on its similarities to another situation.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Assuming someone wearing overalls is more likely to be a farmer than an accountant.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75713878"/>
                  </a:ext>
                </a:extLst>
              </a:tr>
              <a:tr h="432517">
                <a:tc>
                  <a:txBody>
                    <a:bodyPr/>
                    <a:lstStyle/>
                    <a:p>
                      <a:pPr algn="ctr"/>
                      <a:r>
                        <a:rPr lang="en-US" sz="1200" b="1" dirty="0"/>
                        <a:t>Social proof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Informing and basing decisions on peers’ behaviors.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Using customer reviews to inform purchasing decisions.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3702734"/>
                  </a:ext>
                </a:extLst>
              </a:tr>
              <a:tr h="572709">
                <a:tc>
                  <a:txBody>
                    <a:bodyPr/>
                    <a:lstStyle/>
                    <a:p>
                      <a:pPr algn="ctr"/>
                      <a:r>
                        <a:rPr lang="en-US" sz="1200" b="1" dirty="0"/>
                        <a:t>Status quo/inertia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Preferring one’s current state even when a new state is optimal.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Staying with the same internet provider even when unsatisfied with services to avoid undergoing a change.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811830978"/>
                  </a:ext>
                </a:extLst>
              </a:tr>
              <a:tr h="1073829">
                <a:tc>
                  <a:txBody>
                    <a:bodyPr/>
                    <a:lstStyle/>
                    <a:p>
                      <a:pPr algn="ctr"/>
                      <a:r>
                        <a:rPr lang="en-US" sz="1200" b="1" dirty="0"/>
                        <a:t>Sunk-cost fallacy</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Continuing to invest time, energy, or money into something because of an investment you have already made.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After investing $40,000 into market research to determine whether to open a new storefront location, an organization concludes that the market in that area is not as expansive as initially thought. However, the organization continues to pursue the new storefront since it already invested $40,000 into the project.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36116014"/>
                  </a:ext>
                </a:extLst>
              </a:tr>
            </a:tbl>
          </a:graphicData>
        </a:graphic>
      </p:graphicFrame>
      <p:sp>
        <p:nvSpPr>
          <p:cNvPr id="4" name="Rectangle: Rounded Corners 3">
            <a:extLst>
              <a:ext uri="{FF2B5EF4-FFF2-40B4-BE49-F238E27FC236}">
                <a16:creationId xmlns:a16="http://schemas.microsoft.com/office/drawing/2014/main" id="{CD5240E9-570E-405A-8C38-4A906A8A95CD}"/>
              </a:ext>
            </a:extLst>
          </p:cNvPr>
          <p:cNvSpPr/>
          <p:nvPr/>
        </p:nvSpPr>
        <p:spPr>
          <a:xfrm>
            <a:off x="265544" y="286594"/>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5" name="Rectangle: Rounded Corners 4">
            <a:extLst>
              <a:ext uri="{FF2B5EF4-FFF2-40B4-BE49-F238E27FC236}">
                <a16:creationId xmlns:a16="http://schemas.microsoft.com/office/drawing/2014/main" id="{3C58F113-A81B-40C9-B049-8EF0FA9D4F78}"/>
              </a:ext>
            </a:extLst>
          </p:cNvPr>
          <p:cNvSpPr/>
          <p:nvPr/>
        </p:nvSpPr>
        <p:spPr>
          <a:xfrm>
            <a:off x="1766268" y="286594"/>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6" name="Rectangle: Rounded Corners 5">
            <a:extLst>
              <a:ext uri="{FF2B5EF4-FFF2-40B4-BE49-F238E27FC236}">
                <a16:creationId xmlns:a16="http://schemas.microsoft.com/office/drawing/2014/main" id="{7C6118C0-7FB9-4224-8754-E0BD926EB989}"/>
              </a:ext>
            </a:extLst>
          </p:cNvPr>
          <p:cNvSpPr/>
          <p:nvPr/>
        </p:nvSpPr>
        <p:spPr>
          <a:xfrm>
            <a:off x="5831658" y="286594"/>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1667989782"/>
      </p:ext>
    </p:extLst>
  </p:cSld>
  <p:clrMapOvr>
    <a:masterClrMapping/>
  </p:clrMapOvr>
</p:sld>
</file>

<file path=ppt/theme/theme1.xml><?xml version="1.0" encoding="utf-8"?>
<a:theme xmlns:a="http://schemas.openxmlformats.org/drawingml/2006/main" name="Office Them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096B29C3B29141B67A7C80BDAB0281" ma:contentTypeVersion="12" ma:contentTypeDescription="Create a new document." ma:contentTypeScope="" ma:versionID="c3b028d26d04706801929d279444ee85">
  <xsd:schema xmlns:xsd="http://www.w3.org/2001/XMLSchema" xmlns:xs="http://www.w3.org/2001/XMLSchema" xmlns:p="http://schemas.microsoft.com/office/2006/metadata/properties" xmlns:ns2="f44c3299-90a8-4276-b5e0-a653ccbb8338" xmlns:ns3="73351c03-2bdc-4964-84f7-7b1614297a30" targetNamespace="http://schemas.microsoft.com/office/2006/metadata/properties" ma:root="true" ma:fieldsID="0414b9467759cdbace65413e60a569a8" ns2:_="" ns3:_="">
    <xsd:import namespace="f44c3299-90a8-4276-b5e0-a653ccbb8338"/>
    <xsd:import namespace="73351c03-2bdc-4964-84f7-7b1614297a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c3299-90a8-4276-b5e0-a653ccbb83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51c03-2bdc-4964-84f7-7b1614297a3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5E2A059-3D90-4EF3-9B98-17B912128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c3299-90a8-4276-b5e0-a653ccbb8338"/>
    <ds:schemaRef ds:uri="73351c03-2bdc-4964-84f7-7b1614297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803</TotalTime>
  <Words>771</Words>
  <Application>Microsoft Office PowerPoint</Application>
  <PresentationFormat>On-screen Show (16:9)</PresentationFormat>
  <Paragraphs>69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Exo</vt:lpstr>
      <vt:lpstr>Roboto Condensed Light</vt:lpstr>
      <vt:lpstr>Office Theme</vt:lpstr>
      <vt:lpstr>PowerPoint Presentation</vt:lpstr>
      <vt:lpstr>Use this catalog to review common biases and heuristics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Amos, Jemimah</cp:lastModifiedBy>
  <cp:revision>59</cp:revision>
  <cp:lastPrinted>2015-07-21T16:14:49Z</cp:lastPrinted>
  <dcterms:created xsi:type="dcterms:W3CDTF">2010-04-12T23:12:02Z</dcterms:created>
  <dcterms:modified xsi:type="dcterms:W3CDTF">2023-04-10T13:12:21Z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0x01010056096B29C3B29141B67A7C80BDAB0281</vt:lpwstr>
  </property>
  <property fmtid="{D5CDD505-2E9C-101B-9397-08002B2CF9AE}" pid="3" name="Order">
    <vt:r8>2300</vt:r8>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ies>
</file>